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4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76279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D200B3F0-A9BC-48CE-8EB6-ECE965069900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63575" y="3226820"/>
            <a:ext cx="3859795" cy="304801"/>
          </a:xfrm>
        </p:spPr>
        <p:txBody>
          <a:bodyPr anchor="b"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5945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2683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9FFFF-3106-4DDB-AA62-0C80862170D6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38B7-AE95-4DC8-9A51-7A71F545B098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1" name="TextBox 10"/>
          <p:cNvSpPr txBox="1"/>
          <p:nvPr/>
        </p:nvSpPr>
        <p:spPr bwMode="gray">
          <a:xfrm>
            <a:off x="898295" y="603589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705137" y="261378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705034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86515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14393"/>
            <a:ext cx="8825659" cy="101266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1EC2B-8188-4AC2-9F0D-8D09C51D505A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2404477"/>
            <a:ext cx="8825659" cy="178870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8587" y="5024967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B75E-944F-430B-BE5F-C69FA8823C04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09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87261"/>
            <a:ext cx="3129168" cy="28397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10999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87261"/>
            <a:ext cx="3145380" cy="28397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1" y="2603500"/>
            <a:ext cx="315744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87261"/>
            <a:ext cx="3161029" cy="283979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E0DC7-7F53-471C-A711-B3DA6F2535F3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 s obráz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36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20744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1246"/>
            <a:ext cx="2691242" cy="158376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20745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42840"/>
            <a:ext cx="2691242" cy="155217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7"/>
            <a:ext cx="3050438" cy="92140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18992"/>
            <a:ext cx="2691242" cy="157601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09107"/>
            <a:ext cx="3054127" cy="89634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F4C9D-4618-451D-80C1-6A376BB42AB4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D2318-CE40-42F6-962A-4C6D6CF697DB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97430"/>
            <a:ext cx="1409965" cy="4729626"/>
          </a:xfrm>
        </p:spPr>
        <p:txBody>
          <a:bodyPr vert="eaVert" anchor="b" anchorCtr="0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97429"/>
            <a:ext cx="6247546" cy="4729627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76AC1-EB7F-4BEF-90D9-5764B50DAF8A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0712A-F861-4AB0-A754-4F5A2033CD4B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4"/>
            <a:ext cx="4351023" cy="2283823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507B7-F2DC-4B2C-B14D-58A9766807A2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1368" y="2603500"/>
            <a:ext cx="4828744" cy="3416301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1" y="2603500"/>
            <a:ext cx="4825159" cy="3377705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483D-5CB4-4842-8F2F-05D5276ACF63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36063"/>
            <a:ext cx="48251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212326"/>
            <a:ext cx="4825158" cy="2807476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1" y="2603499"/>
            <a:ext cx="4825160" cy="60882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212327"/>
            <a:ext cx="4825159" cy="2807474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E32E-9DC0-47C8-A657-48F5C3E4A10B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5C0D-8C3A-4771-A43D-83937FC700D4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D2D6-FCC2-425A-A4A7-8058E8C01CB1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2683-E6E7-4CC3-9EEE-7854DD4F3545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2" y="1143000"/>
            <a:ext cx="3227192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0F81-B39D-4CBB-8BF3-5D6E395D0F72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Oval 4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Oval 3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Oval 3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Oval 48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407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64B320A-89BA-47B2-A525-92E8D10B06E4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international@vsvu.sk" TargetMode="Externa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o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93568" y="5974497"/>
            <a:ext cx="1548091" cy="37648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18724" y="499533"/>
            <a:ext cx="8825658" cy="2677648"/>
          </a:xfrm>
        </p:spPr>
        <p:txBody>
          <a:bodyPr/>
          <a:lstStyle/>
          <a:p>
            <a:r>
              <a:rPr lang="sk-SK" sz="4000" b="1" dirty="0" smtClean="0"/>
              <a:t>ŠTÚDIUM V ZAHRANIČÍ V 2026/27</a:t>
            </a:r>
            <a:endParaRPr lang="en-GB" sz="4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r>
              <a:rPr lang="sk-SK" sz="3800" b="1" dirty="0" err="1" smtClean="0"/>
              <a:t>ZAHRANIčNé</a:t>
            </a:r>
            <a:r>
              <a:rPr lang="sk-SK" sz="3800" b="1" dirty="0" smtClean="0"/>
              <a:t> ODD. </a:t>
            </a:r>
            <a:r>
              <a:rPr lang="sk-SK" sz="3800" b="1" dirty="0" err="1" smtClean="0"/>
              <a:t>Všvu</a:t>
            </a:r>
            <a:endParaRPr lang="sk-SK" sz="3800" b="1" dirty="0" smtClean="0"/>
          </a:p>
          <a:p>
            <a:pPr algn="ctr"/>
            <a:endParaRPr lang="sk-SK" b="1" dirty="0"/>
          </a:p>
          <a:p>
            <a:pPr algn="ctr"/>
            <a:r>
              <a:rPr lang="sk-SK" sz="2500" b="1" dirty="0" smtClean="0"/>
              <a:t>25. November 2025</a:t>
            </a:r>
            <a:endParaRPr lang="en-GB" sz="2500" b="1" dirty="0"/>
          </a:p>
        </p:txBody>
      </p:sp>
    </p:spTree>
    <p:extLst>
      <p:ext uri="{BB962C8B-B14F-4D97-AF65-F5344CB8AC3E}">
        <p14:creationId xmlns:p14="http://schemas.microsoft.com/office/powerpoint/2010/main" val="3635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k-SK" sz="4000" b="1" dirty="0" smtClean="0">
                <a:solidFill>
                  <a:srgbClr val="00B050"/>
                </a:solidFill>
              </a:rPr>
              <a:t>VÝBEROVÉ KONANIE NA </a:t>
            </a:r>
          </a:p>
          <a:p>
            <a:pPr marL="0" indent="0" algn="ctr">
              <a:buNone/>
            </a:pPr>
            <a:r>
              <a:rPr lang="sk-SK" sz="4000" b="1" dirty="0" smtClean="0">
                <a:solidFill>
                  <a:srgbClr val="00B050"/>
                </a:solidFill>
              </a:rPr>
              <a:t>ZAHRANIČNÉ POBYTY V AKAD. </a:t>
            </a:r>
          </a:p>
          <a:p>
            <a:pPr marL="0" indent="0" algn="ctr">
              <a:buNone/>
            </a:pPr>
            <a:r>
              <a:rPr lang="sk-SK" sz="4000" b="1" dirty="0" smtClean="0">
                <a:solidFill>
                  <a:srgbClr val="00B050"/>
                </a:solidFill>
              </a:rPr>
              <a:t>ROKU 2026/27</a:t>
            </a:r>
            <a:endParaRPr lang="en-GB" sz="4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40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PODMIENKY PRIHLÁSENIA</a:t>
            </a:r>
            <a:endParaRPr lang="en-GB" b="1" dirty="0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6895559" y="1151792"/>
            <a:ext cx="3757545" cy="5240216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sk-SK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 smtClean="0"/>
              <a:t>VÝZVA </a:t>
            </a:r>
            <a:r>
              <a:rPr lang="en-GB" b="1" dirty="0"/>
              <a:t>URČENÁ PRE BC., MGR., PHD</a:t>
            </a:r>
            <a:r>
              <a:rPr lang="en-GB" b="1" dirty="0" smtClean="0"/>
              <a:t>.</a:t>
            </a:r>
            <a:endParaRPr lang="sk-SK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b="1" dirty="0" smtClean="0"/>
              <a:t>Študent môže vycestovať najskôr v 3. </a:t>
            </a:r>
            <a:r>
              <a:rPr lang="sk-SK" b="1" dirty="0" smtClean="0"/>
              <a:t>ročníku Bc.</a:t>
            </a:r>
          </a:p>
          <a:p>
            <a:endParaRPr lang="sk-SK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b="1" dirty="0" smtClean="0"/>
              <a:t>Priemer do 1,8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b="1" dirty="0" err="1" smtClean="0"/>
              <a:t>Špec</a:t>
            </a:r>
            <a:r>
              <a:rPr lang="sk-SK" b="1" dirty="0" smtClean="0"/>
              <a:t>. podmienky </a:t>
            </a:r>
            <a:r>
              <a:rPr lang="sk-SK" b="1" dirty="0" smtClean="0"/>
              <a:t>pre študentov posledných ročníkov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 smtClean="0"/>
              <a:t>ŠTUDENT </a:t>
            </a:r>
            <a:r>
              <a:rPr lang="en-GB" b="1" dirty="0"/>
              <a:t>NESMIE MAŤ POČAS POBYTU PRERUŠENÉ </a:t>
            </a:r>
            <a:r>
              <a:rPr lang="en-GB" b="1" dirty="0" smtClean="0"/>
              <a:t>ŠTÚDIUM</a:t>
            </a:r>
            <a:endParaRPr lang="sk-SK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186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AKO PREBIEHA VÝBEROVÉ KONANIE?</a:t>
            </a:r>
            <a:endParaRPr lang="en-GB" b="1" dirty="0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6576646" y="1213338"/>
            <a:ext cx="5266591" cy="5002824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00B050"/>
                </a:solidFill>
              </a:rPr>
              <a:t>1. </a:t>
            </a:r>
            <a:r>
              <a:rPr lang="en-GB" b="1" dirty="0" err="1">
                <a:solidFill>
                  <a:srgbClr val="00B050"/>
                </a:solidFill>
              </a:rPr>
              <a:t>kolo</a:t>
            </a:r>
            <a:r>
              <a:rPr lang="en-GB" b="1" dirty="0">
                <a:solidFill>
                  <a:srgbClr val="00B050"/>
                </a:solidFill>
              </a:rPr>
              <a:t>: </a:t>
            </a:r>
            <a:r>
              <a:rPr lang="en-GB" b="1" dirty="0" err="1"/>
              <a:t>výber</a:t>
            </a:r>
            <a:r>
              <a:rPr lang="en-GB" b="1" dirty="0"/>
              <a:t> </a:t>
            </a:r>
            <a:r>
              <a:rPr lang="en-GB" b="1" dirty="0" err="1"/>
              <a:t>na</a:t>
            </a:r>
            <a:r>
              <a:rPr lang="en-GB" b="1" dirty="0"/>
              <a:t> </a:t>
            </a:r>
            <a:r>
              <a:rPr lang="en-GB" b="1" dirty="0" err="1"/>
              <a:t>katedre</a:t>
            </a:r>
            <a:r>
              <a:rPr lang="en-GB" b="1" dirty="0"/>
              <a:t> VŠVU</a:t>
            </a:r>
          </a:p>
          <a:p>
            <a:r>
              <a:rPr lang="en-GB" b="1" dirty="0">
                <a:solidFill>
                  <a:srgbClr val="00B050"/>
                </a:solidFill>
              </a:rPr>
              <a:t>2. </a:t>
            </a:r>
            <a:r>
              <a:rPr lang="en-GB" b="1" dirty="0" err="1">
                <a:solidFill>
                  <a:srgbClr val="00B050"/>
                </a:solidFill>
              </a:rPr>
              <a:t>kolo</a:t>
            </a:r>
            <a:r>
              <a:rPr lang="en-GB" b="1" dirty="0">
                <a:solidFill>
                  <a:srgbClr val="00B050"/>
                </a:solidFill>
              </a:rPr>
              <a:t>: </a:t>
            </a:r>
            <a:r>
              <a:rPr lang="en-GB" b="1" dirty="0" err="1"/>
              <a:t>jazyková</a:t>
            </a:r>
            <a:r>
              <a:rPr lang="en-GB" b="1" dirty="0"/>
              <a:t> </a:t>
            </a:r>
            <a:r>
              <a:rPr lang="en-GB" b="1" dirty="0" err="1" smtClean="0"/>
              <a:t>skúška</a:t>
            </a:r>
            <a:r>
              <a:rPr lang="sk-SK" b="1" dirty="0" smtClean="0"/>
              <a:t> Z aj</a:t>
            </a:r>
            <a:endParaRPr lang="en-GB" b="1" dirty="0"/>
          </a:p>
          <a:p>
            <a:r>
              <a:rPr lang="en-GB" b="1" dirty="0">
                <a:solidFill>
                  <a:srgbClr val="00B050"/>
                </a:solidFill>
              </a:rPr>
              <a:t>3. </a:t>
            </a:r>
            <a:r>
              <a:rPr lang="en-GB" b="1" dirty="0" err="1">
                <a:solidFill>
                  <a:srgbClr val="00B050"/>
                </a:solidFill>
              </a:rPr>
              <a:t>kolo</a:t>
            </a:r>
            <a:r>
              <a:rPr lang="en-GB" b="1" dirty="0">
                <a:solidFill>
                  <a:srgbClr val="00B050"/>
                </a:solidFill>
              </a:rPr>
              <a:t>: </a:t>
            </a:r>
            <a:r>
              <a:rPr lang="sk-SK" b="1" dirty="0" smtClean="0"/>
              <a:t>MOTIVÁCIA</a:t>
            </a:r>
            <a:endParaRPr lang="en-GB" b="1" dirty="0"/>
          </a:p>
          <a:p>
            <a:endParaRPr lang="sk-SK" b="1" dirty="0" smtClean="0"/>
          </a:p>
          <a:p>
            <a:r>
              <a:rPr lang="en-GB" b="1" dirty="0" err="1" smtClean="0">
                <a:solidFill>
                  <a:srgbClr val="00B050"/>
                </a:solidFill>
              </a:rPr>
              <a:t>Zverejnenie</a:t>
            </a:r>
            <a:r>
              <a:rPr lang="en-GB" b="1" dirty="0" smtClean="0">
                <a:solidFill>
                  <a:srgbClr val="00B050"/>
                </a:solidFill>
              </a:rPr>
              <a:t> </a:t>
            </a:r>
            <a:r>
              <a:rPr lang="en-GB" b="1" dirty="0" err="1" smtClean="0">
                <a:solidFill>
                  <a:srgbClr val="00B050"/>
                </a:solidFill>
              </a:rPr>
              <a:t>výsledkov</a:t>
            </a:r>
            <a:r>
              <a:rPr lang="sk-SK" b="1" dirty="0" smtClean="0">
                <a:solidFill>
                  <a:srgbClr val="00B050"/>
                </a:solidFill>
              </a:rPr>
              <a:t> VŠVU</a:t>
            </a:r>
            <a:r>
              <a:rPr lang="en-GB" b="1" dirty="0" smtClean="0">
                <a:solidFill>
                  <a:srgbClr val="00B050"/>
                </a:solidFill>
              </a:rPr>
              <a:t>: </a:t>
            </a:r>
            <a:endParaRPr lang="sk-SK" b="1" dirty="0" smtClean="0">
              <a:solidFill>
                <a:srgbClr val="00B050"/>
              </a:solidFill>
            </a:endParaRPr>
          </a:p>
          <a:p>
            <a:r>
              <a:rPr lang="sk-SK" b="1" dirty="0" smtClean="0">
                <a:solidFill>
                  <a:srgbClr val="00B050"/>
                </a:solidFill>
              </a:rPr>
              <a:t>FEBRUÁR </a:t>
            </a:r>
            <a:r>
              <a:rPr lang="sk-SK" b="1" dirty="0" smtClean="0">
                <a:solidFill>
                  <a:srgbClr val="00B050"/>
                </a:solidFill>
              </a:rPr>
              <a:t>/ </a:t>
            </a:r>
            <a:r>
              <a:rPr lang="en-GB" b="1" dirty="0" err="1" smtClean="0">
                <a:solidFill>
                  <a:srgbClr val="00B050"/>
                </a:solidFill>
              </a:rPr>
              <a:t>marec</a:t>
            </a:r>
            <a:r>
              <a:rPr lang="en-GB" b="1" dirty="0" smtClean="0">
                <a:solidFill>
                  <a:srgbClr val="00B050"/>
                </a:solidFill>
              </a:rPr>
              <a:t> 202</a:t>
            </a:r>
            <a:r>
              <a:rPr lang="sk-SK" b="1" dirty="0" smtClean="0">
                <a:solidFill>
                  <a:srgbClr val="00B050"/>
                </a:solidFill>
              </a:rPr>
              <a:t>6</a:t>
            </a:r>
          </a:p>
          <a:p>
            <a:endParaRPr lang="sk-SK" b="1" dirty="0">
              <a:solidFill>
                <a:srgbClr val="00B050"/>
              </a:solidFill>
            </a:endParaRPr>
          </a:p>
          <a:p>
            <a:r>
              <a:rPr lang="sk-SK" b="1" dirty="0" smtClean="0">
                <a:solidFill>
                  <a:srgbClr val="0070C0"/>
                </a:solidFill>
              </a:rPr>
              <a:t>! NASLEDUJE </a:t>
            </a:r>
            <a:r>
              <a:rPr lang="sk-SK" b="1" dirty="0" err="1" smtClean="0">
                <a:solidFill>
                  <a:srgbClr val="0070C0"/>
                </a:solidFill>
              </a:rPr>
              <a:t>VÝBEROVé</a:t>
            </a:r>
            <a:r>
              <a:rPr lang="sk-SK" b="1" dirty="0" smtClean="0">
                <a:solidFill>
                  <a:srgbClr val="0070C0"/>
                </a:solidFill>
              </a:rPr>
              <a:t> KONANIE NA ZAHR. ŠKOLE</a:t>
            </a: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62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NEZABÚDAJTE, ŽE:</a:t>
            </a:r>
            <a:endParaRPr lang="en-GB" b="1" dirty="0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6895559" y="1195753"/>
            <a:ext cx="3757545" cy="5583115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 smtClean="0"/>
              <a:t>JE </a:t>
            </a:r>
            <a:r>
              <a:rPr lang="en-GB" b="1" dirty="0"/>
              <a:t>NEVYHNUTNÉ SI </a:t>
            </a:r>
            <a:r>
              <a:rPr lang="en-GB" b="1" u="sng" dirty="0"/>
              <a:t>NAŠTUDOVAŤ WEB ŠKOLY</a:t>
            </a:r>
            <a:r>
              <a:rPr lang="en-GB" b="1" dirty="0"/>
              <a:t>, KAM SA </a:t>
            </a:r>
            <a:r>
              <a:rPr lang="en-GB" b="1" dirty="0" smtClean="0"/>
              <a:t>PLÁNUJETE</a:t>
            </a:r>
            <a:r>
              <a:rPr lang="sk-SK" b="1" dirty="0"/>
              <a:t> </a:t>
            </a:r>
            <a:r>
              <a:rPr lang="en-GB" b="1" dirty="0" smtClean="0"/>
              <a:t>HLÁSIŤ</a:t>
            </a:r>
            <a:endParaRPr lang="sk-SK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b="1" dirty="0" smtClean="0"/>
              <a:t>prechádzate cez </a:t>
            </a:r>
            <a:r>
              <a:rPr lang="sk-SK" b="1" u="sng" dirty="0" smtClean="0"/>
              <a:t>dve výberové konania </a:t>
            </a:r>
            <a:r>
              <a:rPr lang="sk-SK" b="1" dirty="0" smtClean="0"/>
              <a:t>(na </a:t>
            </a:r>
            <a:r>
              <a:rPr lang="sk-SK" b="1" dirty="0" err="1" smtClean="0"/>
              <a:t>všvu</a:t>
            </a:r>
            <a:r>
              <a:rPr lang="sk-SK" b="1" dirty="0"/>
              <a:t> </a:t>
            </a:r>
            <a:r>
              <a:rPr lang="sk-SK" b="1" dirty="0" smtClean="0"/>
              <a:t>a na vybranej </a:t>
            </a:r>
            <a:r>
              <a:rPr lang="sk-SK" b="1" dirty="0" err="1" smtClean="0"/>
              <a:t>zahr</a:t>
            </a:r>
            <a:r>
              <a:rPr lang="sk-SK" b="1" dirty="0" smtClean="0"/>
              <a:t>. škole)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 smtClean="0"/>
              <a:t>GRANT </a:t>
            </a:r>
            <a:r>
              <a:rPr lang="en-GB" b="1" dirty="0"/>
              <a:t>E+ JE </a:t>
            </a:r>
            <a:r>
              <a:rPr lang="en-GB" b="1" u="sng" dirty="0"/>
              <a:t>LEN PRÍSPEVOK, NEPOKRÝVA VŠETKY NÁKLADY</a:t>
            </a:r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309115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54955" y="807263"/>
            <a:ext cx="8825658" cy="854482"/>
          </a:xfrm>
        </p:spPr>
        <p:txBody>
          <a:bodyPr/>
          <a:lstStyle/>
          <a:p>
            <a:r>
              <a:rPr lang="sk-SK" b="1" dirty="0" smtClean="0"/>
              <a:t>Kontakt: </a:t>
            </a:r>
            <a:endParaRPr lang="en-GB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54955" y="1820008"/>
            <a:ext cx="8825658" cy="3818792"/>
          </a:xfrm>
        </p:spPr>
        <p:txBody>
          <a:bodyPr>
            <a:noAutofit/>
          </a:bodyPr>
          <a:lstStyle/>
          <a:p>
            <a:r>
              <a:rPr lang="sk-SK" sz="2800" b="1" dirty="0" smtClean="0"/>
              <a:t>Zuzana </a:t>
            </a:r>
            <a:r>
              <a:rPr lang="sk-SK" sz="2800" b="1" dirty="0" err="1" smtClean="0"/>
              <a:t>wallnerová</a:t>
            </a:r>
            <a:endParaRPr lang="sk-SK" sz="2800" b="1" dirty="0" smtClean="0"/>
          </a:p>
          <a:p>
            <a:endParaRPr lang="sk-SK" sz="2800" b="1" dirty="0"/>
          </a:p>
          <a:p>
            <a:r>
              <a:rPr lang="en-GB" sz="2800" b="1" dirty="0" smtClean="0"/>
              <a:t>ZAHRANIČNÉ </a:t>
            </a:r>
            <a:r>
              <a:rPr lang="en-GB" sz="2800" b="1" dirty="0"/>
              <a:t>ODD. VŠVU</a:t>
            </a:r>
          </a:p>
          <a:p>
            <a:r>
              <a:rPr lang="en-GB" sz="2800" b="1" dirty="0" err="1"/>
              <a:t>Hviezdoslavovo</a:t>
            </a:r>
            <a:r>
              <a:rPr lang="en-GB" sz="2800" b="1" dirty="0"/>
              <a:t> </a:t>
            </a:r>
            <a:r>
              <a:rPr lang="en-GB" sz="2800" b="1" dirty="0" err="1"/>
              <a:t>nám</a:t>
            </a:r>
            <a:r>
              <a:rPr lang="en-GB" sz="2800" b="1" dirty="0"/>
              <a:t>. 18</a:t>
            </a:r>
          </a:p>
          <a:p>
            <a:r>
              <a:rPr lang="en-GB" sz="2800" b="1" dirty="0" smtClean="0"/>
              <a:t>H31</a:t>
            </a:r>
            <a:r>
              <a:rPr lang="sk-SK" sz="2800" b="1" dirty="0" smtClean="0"/>
              <a:t>5</a:t>
            </a:r>
            <a:endParaRPr lang="en-GB" sz="2800" b="1" dirty="0"/>
          </a:p>
          <a:p>
            <a:r>
              <a:rPr lang="en-GB" sz="2800" b="1" dirty="0" smtClean="0">
                <a:hlinkClick r:id="rId2"/>
              </a:rPr>
              <a:t>international@vsvu.sk</a:t>
            </a:r>
            <a:endParaRPr lang="sk-SK" sz="2800" b="1" dirty="0" smtClean="0"/>
          </a:p>
          <a:p>
            <a:r>
              <a:rPr lang="sk-SK" sz="2800" b="1" dirty="0" smtClean="0"/>
              <a:t>0918 110 803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104132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k-SK" b="1" dirty="0" smtClean="0">
                <a:solidFill>
                  <a:srgbClr val="00B050"/>
                </a:solidFill>
              </a:rPr>
              <a:t/>
            </a:r>
            <a:br>
              <a:rPr lang="sk-SK" b="1" dirty="0" smtClean="0">
                <a:solidFill>
                  <a:srgbClr val="00B050"/>
                </a:solidFill>
              </a:rPr>
            </a:br>
            <a:r>
              <a:rPr lang="sk-SK" b="1" dirty="0">
                <a:solidFill>
                  <a:srgbClr val="00B050"/>
                </a:solidFill>
              </a:rPr>
              <a:t/>
            </a:r>
            <a:br>
              <a:rPr lang="sk-SK" b="1" dirty="0">
                <a:solidFill>
                  <a:srgbClr val="00B050"/>
                </a:solidFill>
              </a:rPr>
            </a:br>
            <a:r>
              <a:rPr lang="sk-SK" b="1" dirty="0" smtClean="0">
                <a:solidFill>
                  <a:srgbClr val="00B050"/>
                </a:solidFill>
              </a:rPr>
              <a:t/>
            </a:r>
            <a:br>
              <a:rPr lang="sk-SK" b="1" dirty="0" smtClean="0">
                <a:solidFill>
                  <a:srgbClr val="00B050"/>
                </a:solidFill>
              </a:rPr>
            </a:br>
            <a:r>
              <a:rPr lang="sk-SK" b="1" dirty="0" smtClean="0">
                <a:solidFill>
                  <a:srgbClr val="00B050"/>
                </a:solidFill>
              </a:rPr>
              <a:t/>
            </a:r>
            <a:br>
              <a:rPr lang="sk-SK" b="1" dirty="0" smtClean="0">
                <a:solidFill>
                  <a:srgbClr val="00B050"/>
                </a:solidFill>
              </a:rPr>
            </a:br>
            <a:r>
              <a:rPr lang="sk-SK" b="1" dirty="0">
                <a:solidFill>
                  <a:srgbClr val="00B050"/>
                </a:solidFill>
              </a:rPr>
              <a:t/>
            </a:r>
            <a:br>
              <a:rPr lang="sk-SK" b="1" dirty="0">
                <a:solidFill>
                  <a:srgbClr val="00B050"/>
                </a:solidFill>
              </a:rPr>
            </a:br>
            <a:r>
              <a:rPr lang="sk-SK" b="1" dirty="0" smtClean="0">
                <a:solidFill>
                  <a:schemeClr val="accent1"/>
                </a:solidFill>
              </a:rPr>
              <a:t>ĎAKUJEME A TEŠÍME SA NA PRIHLÁŠKY</a:t>
            </a:r>
            <a:r>
              <a:rPr lang="en-GB" dirty="0">
                <a:solidFill>
                  <a:srgbClr val="00B050"/>
                </a:solidFill>
              </a:rPr>
              <a:t/>
            </a:r>
            <a:br>
              <a:rPr lang="en-GB" dirty="0">
                <a:solidFill>
                  <a:srgbClr val="00B050"/>
                </a:solidFill>
              </a:rPr>
            </a:b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sk-SK" sz="7200" b="1" dirty="0">
                <a:solidFill>
                  <a:srgbClr val="00B050"/>
                </a:solidFill>
              </a:rPr>
              <a:t>MÁTE OTÁZKY?</a:t>
            </a:r>
            <a:endParaRPr lang="en-GB" sz="7200" dirty="0"/>
          </a:p>
        </p:txBody>
      </p:sp>
    </p:spTree>
    <p:extLst>
      <p:ext uri="{BB962C8B-B14F-4D97-AF65-F5344CB8AC3E}">
        <p14:creationId xmlns:p14="http://schemas.microsoft.com/office/powerpoint/2010/main" val="210070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AKÉ SÚ </a:t>
            </a:r>
            <a:r>
              <a:rPr lang="sk-SK" b="1" dirty="0" err="1" smtClean="0"/>
              <a:t>MOžNOSTI</a:t>
            </a:r>
            <a:r>
              <a:rPr lang="sk-SK" b="1" dirty="0" smtClean="0"/>
              <a:t> VYCESTOVAŤ?</a:t>
            </a:r>
            <a:endParaRPr lang="en-GB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4000" b="1" dirty="0">
                <a:solidFill>
                  <a:srgbClr val="00B050"/>
                </a:solidFill>
              </a:rPr>
              <a:t>ŠTUDIJNÁ </a:t>
            </a:r>
            <a:r>
              <a:rPr lang="en-GB" sz="4000" b="1" dirty="0" smtClean="0">
                <a:solidFill>
                  <a:srgbClr val="00B050"/>
                </a:solidFill>
              </a:rPr>
              <a:t>MOBILITA </a:t>
            </a:r>
            <a:r>
              <a:rPr lang="sk-SK" sz="3500" b="1" dirty="0" smtClean="0">
                <a:solidFill>
                  <a:srgbClr val="00B050"/>
                </a:solidFill>
              </a:rPr>
              <a:t>(</a:t>
            </a:r>
            <a:r>
              <a:rPr lang="en-GB" sz="3500" b="1" dirty="0">
                <a:solidFill>
                  <a:srgbClr val="00B050"/>
                </a:solidFill>
              </a:rPr>
              <a:t>1-2 </a:t>
            </a:r>
            <a:r>
              <a:rPr lang="sk-SK" sz="3500" b="1" dirty="0" err="1" smtClean="0">
                <a:solidFill>
                  <a:srgbClr val="00B050"/>
                </a:solidFill>
              </a:rPr>
              <a:t>semest</a:t>
            </a:r>
            <a:r>
              <a:rPr lang="en-GB" sz="3500" b="1" dirty="0" smtClean="0">
                <a:solidFill>
                  <a:srgbClr val="00B050"/>
                </a:solidFill>
              </a:rPr>
              <a:t>re</a:t>
            </a:r>
            <a:r>
              <a:rPr lang="sk-SK" sz="3500" b="1" dirty="0" smtClean="0">
                <a:solidFill>
                  <a:srgbClr val="00B050"/>
                </a:solidFill>
              </a:rPr>
              <a:t>) </a:t>
            </a:r>
            <a:endParaRPr lang="sk-SK" sz="3500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sk-SK" sz="4000" b="1" dirty="0" smtClean="0"/>
          </a:p>
          <a:p>
            <a:r>
              <a:rPr lang="en-GB" sz="4000" b="1" dirty="0" err="1" smtClean="0"/>
              <a:t>krátkodob</a:t>
            </a:r>
            <a:r>
              <a:rPr lang="sk-SK" sz="4000" b="1" dirty="0" smtClean="0"/>
              <a:t>á</a:t>
            </a:r>
            <a:r>
              <a:rPr lang="en-GB" sz="4000" b="1" dirty="0" smtClean="0"/>
              <a:t> </a:t>
            </a:r>
            <a:r>
              <a:rPr lang="en-GB" sz="4000" b="1" dirty="0" err="1" smtClean="0"/>
              <a:t>mobilit</a:t>
            </a:r>
            <a:r>
              <a:rPr lang="sk-SK" sz="4000" b="1" dirty="0" smtClean="0"/>
              <a:t>a</a:t>
            </a:r>
            <a:r>
              <a:rPr lang="en-GB" sz="4000" b="1" dirty="0" smtClean="0"/>
              <a:t> Erasmus+</a:t>
            </a:r>
            <a:endParaRPr lang="sk-SK" sz="4000" b="1" dirty="0"/>
          </a:p>
          <a:p>
            <a:pPr marL="0" indent="0">
              <a:buNone/>
            </a:pPr>
            <a:endParaRPr lang="sk-SK" sz="4000" b="1" dirty="0" smtClean="0"/>
          </a:p>
          <a:p>
            <a:r>
              <a:rPr lang="sk-SK" sz="4000" b="1" dirty="0" smtClean="0"/>
              <a:t>(absolventská) pracovná </a:t>
            </a:r>
            <a:r>
              <a:rPr lang="sk-SK" sz="4000" b="1" dirty="0" smtClean="0"/>
              <a:t>stáž</a:t>
            </a:r>
            <a:r>
              <a:rPr lang="en-GB" sz="4000" b="1" dirty="0" smtClean="0"/>
              <a:t> Erasmus+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68198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0269" y="2293143"/>
            <a:ext cx="8761413" cy="4380218"/>
          </a:xfrm>
        </p:spPr>
        <p:txBody>
          <a:bodyPr/>
          <a:lstStyle/>
          <a:p>
            <a:pPr algn="ctr"/>
            <a:r>
              <a:rPr lang="it-IT" sz="4000" b="1" dirty="0">
                <a:solidFill>
                  <a:srgbClr val="00B050"/>
                </a:solidFill>
              </a:rPr>
              <a:t>Š</a:t>
            </a:r>
            <a:r>
              <a:rPr lang="sk-SK" sz="4000" b="1" dirty="0">
                <a:solidFill>
                  <a:srgbClr val="00B050"/>
                </a:solidFill>
              </a:rPr>
              <a:t>TUDIJNÁ</a:t>
            </a:r>
            <a:r>
              <a:rPr lang="it-IT" sz="4000" b="1" dirty="0">
                <a:solidFill>
                  <a:srgbClr val="00B050"/>
                </a:solidFill>
              </a:rPr>
              <a:t> </a:t>
            </a:r>
            <a:r>
              <a:rPr lang="sk-SK" sz="4000" b="1" dirty="0" smtClean="0">
                <a:solidFill>
                  <a:srgbClr val="00B050"/>
                </a:solidFill>
              </a:rPr>
              <a:t>MOBILITA</a:t>
            </a:r>
            <a:r>
              <a:rPr lang="it-IT" sz="4000" b="1" dirty="0" smtClean="0">
                <a:solidFill>
                  <a:srgbClr val="00B050"/>
                </a:solidFill>
              </a:rPr>
              <a:t> </a:t>
            </a:r>
            <a:r>
              <a:rPr lang="sk-SK" sz="4000" b="1" dirty="0">
                <a:solidFill>
                  <a:srgbClr val="00B050"/>
                </a:solidFill>
              </a:rPr>
              <a:t>V</a:t>
            </a:r>
            <a:r>
              <a:rPr lang="it-IT" sz="4000" b="1" dirty="0">
                <a:solidFill>
                  <a:srgbClr val="00B050"/>
                </a:solidFill>
              </a:rPr>
              <a:t> 202</a:t>
            </a:r>
            <a:r>
              <a:rPr lang="sk-SK" sz="4000" b="1" dirty="0">
                <a:solidFill>
                  <a:srgbClr val="00B050"/>
                </a:solidFill>
              </a:rPr>
              <a:t>6</a:t>
            </a:r>
            <a:r>
              <a:rPr lang="it-IT" sz="4000" b="1" dirty="0">
                <a:solidFill>
                  <a:srgbClr val="00B050"/>
                </a:solidFill>
              </a:rPr>
              <a:t>/</a:t>
            </a:r>
            <a:r>
              <a:rPr lang="sk-SK" sz="4000" b="1" dirty="0">
                <a:solidFill>
                  <a:srgbClr val="00B050"/>
                </a:solidFill>
              </a:rPr>
              <a:t>27</a:t>
            </a:r>
            <a:endParaRPr lang="en-GB" sz="4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73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54956" y="1960686"/>
            <a:ext cx="4351023" cy="3727938"/>
          </a:xfrm>
        </p:spPr>
        <p:txBody>
          <a:bodyPr/>
          <a:lstStyle/>
          <a:p>
            <a:r>
              <a:rPr lang="en-GB" b="1" dirty="0" smtClean="0"/>
              <a:t>1.cez Erasmus+</a:t>
            </a:r>
            <a:r>
              <a:rPr lang="sk-SK" b="1" dirty="0"/>
              <a:t/>
            </a:r>
            <a:br>
              <a:rPr lang="sk-SK" b="1" dirty="0"/>
            </a:br>
            <a:r>
              <a:rPr lang="sk-SK" b="1" dirty="0" smtClean="0"/>
              <a:t>do </a:t>
            </a:r>
            <a:r>
              <a:rPr lang="en-GB" b="1" dirty="0" err="1" smtClean="0"/>
              <a:t>krajín</a:t>
            </a:r>
            <a:r>
              <a:rPr lang="en-GB" b="1" dirty="0" smtClean="0"/>
              <a:t> EÚ</a:t>
            </a:r>
            <a:endParaRPr lang="en-GB" dirty="0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6895559" y="1169377"/>
            <a:ext cx="3757545" cy="547760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/>
              <a:t>Grant: </a:t>
            </a:r>
            <a:r>
              <a:rPr lang="pl-PL" b="1" dirty="0"/>
              <a:t>550 - 674 Eur / mesiac + </a:t>
            </a:r>
            <a:r>
              <a:rPr lang="pl-PL" b="1" dirty="0">
                <a:solidFill>
                  <a:srgbClr val="00B050"/>
                </a:solidFill>
              </a:rPr>
              <a:t>podpora </a:t>
            </a:r>
            <a:r>
              <a:rPr lang="pl-PL" b="1" dirty="0" smtClean="0">
                <a:solidFill>
                  <a:srgbClr val="00B050"/>
                </a:solidFill>
              </a:rPr>
              <a:t>na </a:t>
            </a:r>
            <a:r>
              <a:rPr lang="en-GB" b="1" dirty="0" err="1" smtClean="0">
                <a:solidFill>
                  <a:srgbClr val="00B050"/>
                </a:solidFill>
              </a:rPr>
              <a:t>cestovné</a:t>
            </a:r>
            <a:r>
              <a:rPr lang="en-GB" b="1" dirty="0" smtClean="0">
                <a:solidFill>
                  <a:srgbClr val="00B050"/>
                </a:solidFill>
              </a:rPr>
              <a:t> </a:t>
            </a:r>
            <a:r>
              <a:rPr lang="en-GB" b="1" dirty="0" err="1" smtClean="0">
                <a:solidFill>
                  <a:srgbClr val="00B050"/>
                </a:solidFill>
              </a:rPr>
              <a:t>náklady</a:t>
            </a:r>
            <a:r>
              <a:rPr lang="sk-SK" b="1" dirty="0" smtClean="0">
                <a:solidFill>
                  <a:srgbClr val="00B050"/>
                </a:solidFill>
              </a:rPr>
              <a:t>*</a:t>
            </a:r>
            <a:endParaRPr lang="en-GB" b="1" dirty="0">
              <a:solidFill>
                <a:srgbClr val="00B050"/>
              </a:solidFill>
            </a:endParaRPr>
          </a:p>
          <a:p>
            <a:endParaRPr lang="sk-SK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 err="1" smtClean="0">
                <a:solidFill>
                  <a:srgbClr val="00B050"/>
                </a:solidFill>
              </a:rPr>
              <a:t>Študenti</a:t>
            </a:r>
            <a:r>
              <a:rPr lang="en-GB" b="1" dirty="0" smtClean="0">
                <a:solidFill>
                  <a:srgbClr val="00B050"/>
                </a:solidFill>
              </a:rPr>
              <a:t> </a:t>
            </a:r>
            <a:r>
              <a:rPr lang="en-GB" b="1" dirty="0">
                <a:solidFill>
                  <a:srgbClr val="00B050"/>
                </a:solidFill>
              </a:rPr>
              <a:t>s </a:t>
            </a:r>
            <a:r>
              <a:rPr lang="en-GB" b="1" dirty="0" err="1">
                <a:solidFill>
                  <a:srgbClr val="00B050"/>
                </a:solidFill>
              </a:rPr>
              <a:t>nedostatkom</a:t>
            </a:r>
            <a:r>
              <a:rPr lang="en-GB" b="1" dirty="0">
                <a:solidFill>
                  <a:srgbClr val="00B050"/>
                </a:solidFill>
              </a:rPr>
              <a:t> </a:t>
            </a:r>
            <a:r>
              <a:rPr lang="en-GB" b="1" dirty="0" err="1" smtClean="0">
                <a:solidFill>
                  <a:srgbClr val="00B050"/>
                </a:solidFill>
              </a:rPr>
              <a:t>príležitostí</a:t>
            </a:r>
            <a:r>
              <a:rPr lang="sk-SK" b="1" dirty="0" smtClean="0">
                <a:solidFill>
                  <a:srgbClr val="00B050"/>
                </a:solidFill>
              </a:rPr>
              <a:t>**</a:t>
            </a:r>
            <a:r>
              <a:rPr lang="en-GB" b="1" dirty="0" smtClean="0"/>
              <a:t> </a:t>
            </a:r>
            <a:r>
              <a:rPr lang="en-GB" b="1" dirty="0"/>
              <a:t>+ </a:t>
            </a:r>
            <a:r>
              <a:rPr lang="en-GB" b="1" dirty="0" smtClean="0"/>
              <a:t>250 </a:t>
            </a:r>
            <a:r>
              <a:rPr lang="en-GB" b="1" dirty="0" err="1" smtClean="0"/>
              <a:t>Eur</a:t>
            </a:r>
            <a:r>
              <a:rPr lang="en-GB" b="1" dirty="0" smtClean="0"/>
              <a:t> </a:t>
            </a:r>
            <a:r>
              <a:rPr lang="en-GB" b="1" dirty="0" smtClean="0"/>
              <a:t>/</a:t>
            </a:r>
            <a:r>
              <a:rPr lang="sk-SK" b="1" dirty="0" smtClean="0"/>
              <a:t> </a:t>
            </a:r>
            <a:r>
              <a:rPr lang="en-GB" b="1" dirty="0" err="1" smtClean="0"/>
              <a:t>mesiac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5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2.</a:t>
            </a:r>
            <a:r>
              <a:rPr lang="sk-SK" b="1" dirty="0"/>
              <a:t> </a:t>
            </a:r>
            <a:r>
              <a:rPr lang="en-GB" b="1" dirty="0" err="1" smtClean="0"/>
              <a:t>cez</a:t>
            </a:r>
            <a:r>
              <a:rPr lang="en-GB" b="1" dirty="0" smtClean="0"/>
              <a:t> </a:t>
            </a:r>
            <a:r>
              <a:rPr lang="en-GB" b="1" dirty="0"/>
              <a:t>Erasmus+ </a:t>
            </a:r>
            <a:r>
              <a:rPr lang="sk-SK" b="1" dirty="0" smtClean="0"/>
              <a:t>do </a:t>
            </a:r>
            <a:r>
              <a:rPr lang="en-GB" b="1" dirty="0" err="1" smtClean="0"/>
              <a:t>krajín</a:t>
            </a:r>
            <a:r>
              <a:rPr lang="sk-SK" b="1" dirty="0"/>
              <a:t> </a:t>
            </a:r>
            <a:r>
              <a:rPr lang="sk-SK" b="1" dirty="0" smtClean="0"/>
              <a:t>mimo EÚ</a:t>
            </a:r>
            <a:endParaRPr lang="en-GB" dirty="0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6895559" y="1116623"/>
            <a:ext cx="3757545" cy="473905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b="1" dirty="0" smtClean="0"/>
              <a:t>Čierna Hora, Gruzínsko, Japonsko, Uruguaj</a:t>
            </a:r>
          </a:p>
          <a:p>
            <a:endParaRPr lang="sk-SK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dirty="0"/>
              <a:t>Grant: </a:t>
            </a:r>
            <a:r>
              <a:rPr lang="pl-PL" b="1" dirty="0"/>
              <a:t>700 Eur / mesiac + </a:t>
            </a:r>
            <a:r>
              <a:rPr lang="pl-PL" b="1" dirty="0">
                <a:solidFill>
                  <a:srgbClr val="00B050"/>
                </a:solidFill>
              </a:rPr>
              <a:t>podpora </a:t>
            </a:r>
            <a:r>
              <a:rPr lang="pl-PL" b="1" dirty="0" smtClean="0">
                <a:solidFill>
                  <a:srgbClr val="00B050"/>
                </a:solidFill>
              </a:rPr>
              <a:t>na </a:t>
            </a:r>
            <a:r>
              <a:rPr lang="en-GB" b="1" dirty="0" err="1" smtClean="0">
                <a:solidFill>
                  <a:srgbClr val="00B050"/>
                </a:solidFill>
              </a:rPr>
              <a:t>cestovné</a:t>
            </a:r>
            <a:r>
              <a:rPr lang="en-GB" b="1" dirty="0" smtClean="0">
                <a:solidFill>
                  <a:srgbClr val="00B050"/>
                </a:solidFill>
              </a:rPr>
              <a:t> </a:t>
            </a:r>
            <a:r>
              <a:rPr lang="en-GB" b="1" dirty="0" err="1" smtClean="0">
                <a:solidFill>
                  <a:srgbClr val="00B050"/>
                </a:solidFill>
              </a:rPr>
              <a:t>náklady</a:t>
            </a:r>
            <a:r>
              <a:rPr lang="sk-SK" b="1" dirty="0" smtClean="0">
                <a:solidFill>
                  <a:srgbClr val="00B050"/>
                </a:solidFill>
              </a:rPr>
              <a:t>*</a:t>
            </a:r>
            <a:endParaRPr lang="en-GB" b="1" dirty="0">
              <a:solidFill>
                <a:srgbClr val="00B050"/>
              </a:solidFill>
            </a:endParaRPr>
          </a:p>
          <a:p>
            <a:endParaRPr lang="sk-SK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 err="1" smtClean="0">
                <a:solidFill>
                  <a:srgbClr val="00B050"/>
                </a:solidFill>
              </a:rPr>
              <a:t>Študenti</a:t>
            </a:r>
            <a:r>
              <a:rPr lang="en-GB" b="1" dirty="0" smtClean="0">
                <a:solidFill>
                  <a:srgbClr val="00B050"/>
                </a:solidFill>
              </a:rPr>
              <a:t> </a:t>
            </a:r>
            <a:r>
              <a:rPr lang="en-GB" b="1" dirty="0">
                <a:solidFill>
                  <a:srgbClr val="00B050"/>
                </a:solidFill>
              </a:rPr>
              <a:t>s </a:t>
            </a:r>
            <a:r>
              <a:rPr lang="en-GB" b="1" dirty="0" err="1">
                <a:solidFill>
                  <a:srgbClr val="00B050"/>
                </a:solidFill>
              </a:rPr>
              <a:t>nedostatkom</a:t>
            </a:r>
            <a:r>
              <a:rPr lang="en-GB" b="1" dirty="0">
                <a:solidFill>
                  <a:srgbClr val="00B050"/>
                </a:solidFill>
              </a:rPr>
              <a:t> </a:t>
            </a:r>
            <a:r>
              <a:rPr lang="en-GB" b="1" dirty="0" err="1" smtClean="0">
                <a:solidFill>
                  <a:srgbClr val="00B050"/>
                </a:solidFill>
              </a:rPr>
              <a:t>príležitostí</a:t>
            </a:r>
            <a:r>
              <a:rPr lang="sk-SK" b="1" dirty="0" smtClean="0">
                <a:solidFill>
                  <a:srgbClr val="00B050"/>
                </a:solidFill>
              </a:rPr>
              <a:t>**</a:t>
            </a:r>
            <a:r>
              <a:rPr lang="en-GB" b="1" dirty="0" smtClean="0"/>
              <a:t> </a:t>
            </a:r>
            <a:r>
              <a:rPr lang="en-GB" b="1" dirty="0"/>
              <a:t>+ 250Eur </a:t>
            </a:r>
            <a:r>
              <a:rPr lang="en-GB" b="1" dirty="0" smtClean="0"/>
              <a:t>/</a:t>
            </a:r>
            <a:r>
              <a:rPr lang="sk-SK" b="1" dirty="0" smtClean="0"/>
              <a:t> </a:t>
            </a:r>
            <a:r>
              <a:rPr lang="en-GB" b="1" dirty="0" err="1" smtClean="0"/>
              <a:t>mesiac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715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>
                <a:solidFill>
                  <a:srgbClr val="00B050"/>
                </a:solidFill>
              </a:rPr>
              <a:t>Podpora</a:t>
            </a:r>
            <a:r>
              <a:rPr lang="en-GB" b="1" dirty="0">
                <a:solidFill>
                  <a:srgbClr val="00B050"/>
                </a:solidFill>
              </a:rPr>
              <a:t> </a:t>
            </a:r>
            <a:r>
              <a:rPr lang="en-GB" b="1" dirty="0" err="1">
                <a:solidFill>
                  <a:srgbClr val="00B050"/>
                </a:solidFill>
              </a:rPr>
              <a:t>na</a:t>
            </a:r>
            <a:r>
              <a:rPr lang="en-GB" b="1" dirty="0">
                <a:solidFill>
                  <a:srgbClr val="00B050"/>
                </a:solidFill>
              </a:rPr>
              <a:t> </a:t>
            </a:r>
            <a:r>
              <a:rPr lang="en-GB" b="1" dirty="0" err="1">
                <a:solidFill>
                  <a:srgbClr val="00B050"/>
                </a:solidFill>
              </a:rPr>
              <a:t>cestovné</a:t>
            </a:r>
            <a:r>
              <a:rPr lang="en-GB" b="1" dirty="0">
                <a:solidFill>
                  <a:srgbClr val="00B050"/>
                </a:solidFill>
              </a:rPr>
              <a:t> </a:t>
            </a:r>
            <a:r>
              <a:rPr lang="en-GB" b="1" dirty="0" err="1" smtClean="0">
                <a:solidFill>
                  <a:srgbClr val="00B050"/>
                </a:solidFill>
              </a:rPr>
              <a:t>náklady</a:t>
            </a:r>
            <a:r>
              <a:rPr lang="sk-SK" b="1" dirty="0" smtClean="0">
                <a:solidFill>
                  <a:srgbClr val="00B050"/>
                </a:solidFill>
              </a:rPr>
              <a:t>*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/>
              <a:t>n</a:t>
            </a:r>
            <a:r>
              <a:rPr lang="sk-SK" sz="2400" dirty="0" smtClean="0"/>
              <a:t>ovinka od r. 2024</a:t>
            </a:r>
          </a:p>
          <a:p>
            <a:r>
              <a:rPr lang="sk-SK" sz="2400" dirty="0"/>
              <a:t>s</a:t>
            </a:r>
            <a:r>
              <a:rPr lang="sk-SK" sz="2400" dirty="0" smtClean="0"/>
              <a:t>ilno odporúčame využiť možnosť </a:t>
            </a:r>
            <a:r>
              <a:rPr lang="sk-SK" sz="2400" b="1" dirty="0" smtClean="0">
                <a:solidFill>
                  <a:srgbClr val="00B050"/>
                </a:solidFill>
              </a:rPr>
              <a:t>,zelené cestovanie´</a:t>
            </a:r>
            <a:r>
              <a:rPr lang="sk-SK" sz="2400" dirty="0" smtClean="0"/>
              <a:t>(autobus; vlak...)</a:t>
            </a:r>
          </a:p>
          <a:p>
            <a:endParaRPr lang="sk-SK" sz="2400" dirty="0"/>
          </a:p>
          <a:p>
            <a:pPr marL="0" indent="0">
              <a:buNone/>
            </a:pPr>
            <a:r>
              <a:rPr lang="en-GB" sz="2400" dirty="0" err="1" smtClean="0"/>
              <a:t>príklad</a:t>
            </a:r>
            <a:r>
              <a:rPr lang="en-GB" sz="2400" dirty="0" smtClean="0"/>
              <a:t>:</a:t>
            </a:r>
            <a:r>
              <a:rPr lang="sk-SK" sz="2400" dirty="0" smtClean="0"/>
              <a:t> pri ceste do </a:t>
            </a:r>
            <a:r>
              <a:rPr lang="sk-SK" sz="2400" dirty="0" err="1" smtClean="0"/>
              <a:t>Cetinje</a:t>
            </a:r>
            <a:r>
              <a:rPr lang="sk-SK" sz="2400" dirty="0" smtClean="0"/>
              <a:t> (Čierna Hora) je podpora na </a:t>
            </a:r>
            <a:r>
              <a:rPr lang="sk-SK" sz="2400" dirty="0" err="1" smtClean="0"/>
              <a:t>c</a:t>
            </a:r>
            <a:r>
              <a:rPr lang="sk-SK" sz="2400" dirty="0" err="1" smtClean="0"/>
              <a:t>est</a:t>
            </a:r>
            <a:r>
              <a:rPr lang="sk-SK" sz="2400" dirty="0" smtClean="0"/>
              <a:t>. náklady</a:t>
            </a:r>
            <a:r>
              <a:rPr lang="sk-SK" sz="2400" dirty="0" smtClean="0"/>
              <a:t> </a:t>
            </a:r>
            <a:r>
              <a:rPr lang="sk-SK" sz="2400" dirty="0" smtClean="0"/>
              <a:t>vo výške </a:t>
            </a:r>
            <a:r>
              <a:rPr lang="sk-SK" sz="2400" b="1" dirty="0" smtClean="0"/>
              <a:t>309 Eur, </a:t>
            </a:r>
            <a:r>
              <a:rPr lang="en-GB" sz="2400" dirty="0" err="1" smtClean="0"/>
              <a:t>pri</a:t>
            </a:r>
            <a:r>
              <a:rPr lang="en-GB" sz="2400" dirty="0" smtClean="0"/>
              <a:t> </a:t>
            </a:r>
            <a:r>
              <a:rPr lang="sk-SK" sz="2400" dirty="0" smtClean="0"/>
              <a:t>využití </a:t>
            </a:r>
            <a:r>
              <a:rPr lang="sk-SK" sz="2400" b="1" dirty="0" smtClean="0"/>
              <a:t>zeleného cestovania </a:t>
            </a:r>
            <a:r>
              <a:rPr lang="sk-SK" sz="2400" dirty="0" smtClean="0"/>
              <a:t>je grant </a:t>
            </a:r>
            <a:r>
              <a:rPr lang="sk-SK" sz="2400" b="1" dirty="0" smtClean="0">
                <a:solidFill>
                  <a:srgbClr val="00B050"/>
                </a:solidFill>
              </a:rPr>
              <a:t>417 </a:t>
            </a:r>
            <a:r>
              <a:rPr lang="en-GB" sz="2400" b="1" dirty="0" err="1" smtClean="0">
                <a:solidFill>
                  <a:srgbClr val="00B050"/>
                </a:solidFill>
              </a:rPr>
              <a:t>Eur</a:t>
            </a:r>
            <a:endParaRPr lang="en-GB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61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rgbClr val="00B050"/>
                </a:solidFill>
              </a:rPr>
              <a:t>Š</a:t>
            </a:r>
            <a:r>
              <a:rPr lang="en-GB" b="1" dirty="0" err="1" smtClean="0">
                <a:solidFill>
                  <a:srgbClr val="00B050"/>
                </a:solidFill>
              </a:rPr>
              <a:t>tudent</a:t>
            </a:r>
            <a:r>
              <a:rPr lang="en-GB" b="1" dirty="0" smtClean="0">
                <a:solidFill>
                  <a:srgbClr val="00B050"/>
                </a:solidFill>
              </a:rPr>
              <a:t> s </a:t>
            </a:r>
            <a:r>
              <a:rPr lang="en-GB" b="1" dirty="0" err="1" smtClean="0">
                <a:solidFill>
                  <a:srgbClr val="00B050"/>
                </a:solidFill>
              </a:rPr>
              <a:t>nedostatkom</a:t>
            </a:r>
            <a:r>
              <a:rPr lang="en-GB" b="1" dirty="0" smtClean="0">
                <a:solidFill>
                  <a:srgbClr val="00B050"/>
                </a:solidFill>
              </a:rPr>
              <a:t> </a:t>
            </a:r>
            <a:r>
              <a:rPr lang="en-GB" b="1" dirty="0" err="1" smtClean="0">
                <a:solidFill>
                  <a:srgbClr val="00B050"/>
                </a:solidFill>
              </a:rPr>
              <a:t>pr</a:t>
            </a:r>
            <a:r>
              <a:rPr lang="sk-SK" b="1" dirty="0" err="1" smtClean="0">
                <a:solidFill>
                  <a:srgbClr val="00B050"/>
                </a:solidFill>
              </a:rPr>
              <a:t>íležitostí</a:t>
            </a:r>
            <a:r>
              <a:rPr lang="sk-SK" b="1" dirty="0" smtClean="0">
                <a:solidFill>
                  <a:srgbClr val="00B050"/>
                </a:solidFill>
              </a:rPr>
              <a:t>**</a:t>
            </a:r>
            <a:endParaRPr lang="en-GB" b="1" dirty="0">
              <a:solidFill>
                <a:srgbClr val="00B050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3200" b="1" dirty="0" err="1" smtClean="0"/>
              <a:t>držiteľ</a:t>
            </a:r>
            <a:r>
              <a:rPr lang="en-GB" sz="3200" b="1" dirty="0" smtClean="0"/>
              <a:t> </a:t>
            </a:r>
            <a:r>
              <a:rPr lang="en-GB" sz="3200" b="1" dirty="0" err="1"/>
              <a:t>preukazu</a:t>
            </a:r>
            <a:r>
              <a:rPr lang="en-GB" sz="3200" b="1" dirty="0"/>
              <a:t> ŤZP</a:t>
            </a:r>
          </a:p>
          <a:p>
            <a:r>
              <a:rPr lang="en-GB" sz="3200" b="1" dirty="0" err="1" smtClean="0"/>
              <a:t>človek</a:t>
            </a:r>
            <a:r>
              <a:rPr lang="en-GB" sz="3200" b="1" dirty="0" smtClean="0"/>
              <a:t> </a:t>
            </a:r>
            <a:r>
              <a:rPr lang="en-GB" sz="3200" b="1" dirty="0"/>
              <a:t>s </a:t>
            </a:r>
            <a:r>
              <a:rPr lang="en-GB" sz="3200" b="1" dirty="0" err="1"/>
              <a:t>chronickým</a:t>
            </a:r>
            <a:r>
              <a:rPr lang="en-GB" sz="3200" b="1" dirty="0"/>
              <a:t> </a:t>
            </a:r>
            <a:r>
              <a:rPr lang="en-GB" sz="3200" b="1" dirty="0" err="1" smtClean="0"/>
              <a:t>zdravotným</a:t>
            </a:r>
            <a:r>
              <a:rPr lang="sk-SK" sz="3200" b="1" dirty="0" smtClean="0"/>
              <a:t> ochorením</a:t>
            </a:r>
            <a:endParaRPr lang="en-GB" sz="3200" b="1" dirty="0"/>
          </a:p>
          <a:p>
            <a:r>
              <a:rPr lang="pl-PL" sz="3200" b="1" dirty="0" smtClean="0"/>
              <a:t>človek </a:t>
            </a:r>
            <a:r>
              <a:rPr lang="pl-PL" sz="3200" b="1" dirty="0"/>
              <a:t>s hospodárskymi, sociálnymi </a:t>
            </a:r>
            <a:r>
              <a:rPr lang="pl-PL" sz="3200" b="1" dirty="0" smtClean="0"/>
              <a:t>alebo </a:t>
            </a:r>
            <a:r>
              <a:rPr lang="en-GB" sz="3200" b="1" dirty="0" err="1" smtClean="0"/>
              <a:t>inými</a:t>
            </a:r>
            <a:r>
              <a:rPr lang="en-GB" sz="3200" b="1" dirty="0" smtClean="0"/>
              <a:t> </a:t>
            </a:r>
            <a:r>
              <a:rPr lang="en-GB" sz="3200" b="1" dirty="0" err="1"/>
              <a:t>prekážkami</a:t>
            </a:r>
            <a:r>
              <a:rPr lang="en-GB" sz="3200" b="1" dirty="0"/>
              <a:t>, pre </a:t>
            </a:r>
            <a:r>
              <a:rPr lang="en-GB" sz="3200" b="1" dirty="0" err="1"/>
              <a:t>ktoré</a:t>
            </a:r>
            <a:r>
              <a:rPr lang="en-GB" sz="3200" b="1" dirty="0"/>
              <a:t> </a:t>
            </a:r>
            <a:r>
              <a:rPr lang="en-GB" sz="3200" b="1" dirty="0" err="1"/>
              <a:t>váha</a:t>
            </a:r>
            <a:r>
              <a:rPr lang="en-GB" sz="3200" b="1" dirty="0"/>
              <a:t> </a:t>
            </a:r>
            <a:r>
              <a:rPr lang="en-GB" sz="3200" b="1" dirty="0" err="1" smtClean="0"/>
              <a:t>vycestovať</a:t>
            </a:r>
            <a:r>
              <a:rPr lang="sk-SK" sz="3200" b="1" dirty="0" smtClean="0"/>
              <a:t> </a:t>
            </a:r>
            <a:r>
              <a:rPr lang="en-GB" sz="3200" b="1" dirty="0" err="1" smtClean="0"/>
              <a:t>na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mobilitu</a:t>
            </a:r>
            <a:endParaRPr lang="sk-SK" sz="3200" b="1" dirty="0" smtClean="0"/>
          </a:p>
          <a:p>
            <a:r>
              <a:rPr lang="sk-SK" sz="3200" b="1" dirty="0" smtClean="0"/>
              <a:t>+ </a:t>
            </a:r>
            <a:r>
              <a:rPr lang="sk-SK" sz="3200" b="1" dirty="0"/>
              <a:t>250 Eur /mesačne</a:t>
            </a:r>
          </a:p>
          <a:p>
            <a:endParaRPr lang="en-GB" sz="3200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376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3. cez bilaterálnu dohodu</a:t>
            </a:r>
            <a:endParaRPr lang="en-GB" b="1" dirty="0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6895559" y="1143000"/>
            <a:ext cx="3757545" cy="497644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b="1" dirty="0" smtClean="0"/>
              <a:t>India, </a:t>
            </a:r>
            <a:r>
              <a:rPr lang="sk-SK" b="1" dirty="0" err="1" smtClean="0"/>
              <a:t>maroko</a:t>
            </a:r>
            <a:r>
              <a:rPr lang="sk-SK" b="1" dirty="0" smtClean="0"/>
              <a:t>, </a:t>
            </a:r>
            <a:r>
              <a:rPr lang="sk-SK" b="1" dirty="0" err="1" smtClean="0"/>
              <a:t>švajčiarsko</a:t>
            </a:r>
            <a:endParaRPr lang="sk-SK" b="1" dirty="0" smtClean="0"/>
          </a:p>
          <a:p>
            <a:endParaRPr lang="sk-SK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 err="1" smtClean="0"/>
              <a:t>neplatí</a:t>
            </a:r>
            <a:r>
              <a:rPr lang="en-GB" b="1" dirty="0" smtClean="0"/>
              <a:t> </a:t>
            </a:r>
            <a:r>
              <a:rPr lang="en-GB" b="1" dirty="0" err="1"/>
              <a:t>sa</a:t>
            </a:r>
            <a:r>
              <a:rPr lang="en-GB" b="1" dirty="0"/>
              <a:t> </a:t>
            </a:r>
            <a:r>
              <a:rPr lang="en-GB" b="1" dirty="0" err="1" smtClean="0"/>
              <a:t>školné</a:t>
            </a:r>
            <a:endParaRPr lang="sk-SK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 err="1" smtClean="0"/>
              <a:t>finančný</a:t>
            </a:r>
            <a:r>
              <a:rPr lang="en-GB" b="1" dirty="0" smtClean="0"/>
              <a:t> </a:t>
            </a:r>
            <a:r>
              <a:rPr lang="en-GB" b="1" dirty="0" err="1"/>
              <a:t>príspevok</a:t>
            </a:r>
            <a:r>
              <a:rPr lang="en-GB" b="1" dirty="0"/>
              <a:t> </a:t>
            </a:r>
            <a:r>
              <a:rPr lang="en-GB" b="1" dirty="0" err="1"/>
              <a:t>poskytuje</a:t>
            </a:r>
            <a:r>
              <a:rPr lang="en-GB" b="1" dirty="0"/>
              <a:t> </a:t>
            </a:r>
            <a:r>
              <a:rPr lang="en-GB" b="1" dirty="0" err="1" smtClean="0"/>
              <a:t>partnerská</a:t>
            </a:r>
            <a:r>
              <a:rPr lang="sk-SK" b="1" dirty="0" smtClean="0"/>
              <a:t> </a:t>
            </a:r>
            <a:r>
              <a:rPr lang="en-GB" b="1" dirty="0" err="1" smtClean="0"/>
              <a:t>škola</a:t>
            </a:r>
            <a:r>
              <a:rPr lang="en-GB" b="1" dirty="0" smtClean="0"/>
              <a:t> </a:t>
            </a:r>
            <a:r>
              <a:rPr lang="en-GB" b="1" dirty="0"/>
              <a:t>(+ </a:t>
            </a:r>
            <a:r>
              <a:rPr lang="en-GB" b="1" dirty="0" err="1"/>
              <a:t>možnosť</a:t>
            </a:r>
            <a:r>
              <a:rPr lang="en-GB" b="1" dirty="0"/>
              <a:t> </a:t>
            </a:r>
            <a:r>
              <a:rPr lang="en-GB" b="1" dirty="0" err="1"/>
              <a:t>zažiadať</a:t>
            </a:r>
            <a:r>
              <a:rPr lang="en-GB" b="1" dirty="0"/>
              <a:t> </a:t>
            </a:r>
            <a:r>
              <a:rPr lang="en-GB" b="1" dirty="0" err="1"/>
              <a:t>napr</a:t>
            </a:r>
            <a:r>
              <a:rPr lang="en-GB" b="1" dirty="0"/>
              <a:t>. </a:t>
            </a:r>
            <a:r>
              <a:rPr lang="en-GB" b="1" dirty="0" err="1"/>
              <a:t>cez</a:t>
            </a:r>
            <a:r>
              <a:rPr lang="en-GB" b="1" dirty="0"/>
              <a:t> </a:t>
            </a:r>
            <a:r>
              <a:rPr lang="en-GB" b="1" dirty="0" smtClean="0"/>
              <a:t>SAIA,</a:t>
            </a:r>
            <a:r>
              <a:rPr lang="sk-SK" b="1" dirty="0" smtClean="0"/>
              <a:t> </a:t>
            </a:r>
            <a:r>
              <a:rPr lang="en-GB" b="1" dirty="0" err="1" smtClean="0"/>
              <a:t>nadácie</a:t>
            </a:r>
            <a:r>
              <a:rPr lang="en-GB" b="1" dirty="0" smtClean="0"/>
              <a:t> </a:t>
            </a:r>
            <a:r>
              <a:rPr lang="en-GB" b="1" dirty="0" err="1"/>
              <a:t>atď</a:t>
            </a:r>
            <a:r>
              <a:rPr lang="en-GB" b="1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251168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4. ako </a:t>
            </a:r>
            <a:r>
              <a:rPr lang="sk-SK" b="1" dirty="0" err="1" smtClean="0"/>
              <a:t>Freemover</a:t>
            </a:r>
            <a:endParaRPr lang="en-GB" b="1" dirty="0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6895559" y="1195754"/>
            <a:ext cx="3757545" cy="513470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 err="1" smtClean="0"/>
              <a:t>otvorený</a:t>
            </a:r>
            <a:r>
              <a:rPr lang="en-GB" b="1" dirty="0" smtClean="0"/>
              <a:t> </a:t>
            </a:r>
            <a:r>
              <a:rPr lang="en-GB" b="1" dirty="0" err="1"/>
              <a:t>výber</a:t>
            </a:r>
            <a:r>
              <a:rPr lang="en-GB" b="1" dirty="0"/>
              <a:t> </a:t>
            </a:r>
            <a:r>
              <a:rPr lang="en-GB" b="1" dirty="0" err="1" smtClean="0"/>
              <a:t>školy</a:t>
            </a:r>
            <a:endParaRPr lang="sk-SK" b="1" dirty="0" smtClean="0"/>
          </a:p>
          <a:p>
            <a:endParaRPr lang="en-GB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 err="1" smtClean="0"/>
              <a:t>neplatí</a:t>
            </a:r>
            <a:r>
              <a:rPr lang="en-GB" b="1" dirty="0" smtClean="0"/>
              <a:t> </a:t>
            </a:r>
            <a:r>
              <a:rPr lang="en-GB" b="1" dirty="0" err="1"/>
              <a:t>sa</a:t>
            </a:r>
            <a:r>
              <a:rPr lang="en-GB" b="1" dirty="0"/>
              <a:t> </a:t>
            </a:r>
            <a:r>
              <a:rPr lang="en-GB" b="1" dirty="0" err="1" smtClean="0"/>
              <a:t>školné</a:t>
            </a:r>
            <a:endParaRPr lang="sk-SK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 smtClean="0"/>
              <a:t>VŠVU </a:t>
            </a:r>
            <a:r>
              <a:rPr lang="en-GB" b="1" dirty="0" err="1"/>
              <a:t>neposkytuje</a:t>
            </a:r>
            <a:r>
              <a:rPr lang="en-GB" b="1" dirty="0"/>
              <a:t> </a:t>
            </a:r>
            <a:r>
              <a:rPr lang="en-GB" b="1" dirty="0" smtClean="0"/>
              <a:t>grant</a:t>
            </a:r>
            <a:endParaRPr lang="sk-SK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 err="1" smtClean="0"/>
              <a:t>možnosť</a:t>
            </a:r>
            <a:r>
              <a:rPr lang="en-GB" b="1" dirty="0" smtClean="0"/>
              <a:t> </a:t>
            </a:r>
            <a:r>
              <a:rPr lang="en-GB" b="1" dirty="0" err="1"/>
              <a:t>zažiadať</a:t>
            </a:r>
            <a:r>
              <a:rPr lang="en-GB" b="1" dirty="0"/>
              <a:t> o grant (</a:t>
            </a:r>
            <a:r>
              <a:rPr lang="en-GB" b="1" dirty="0" err="1"/>
              <a:t>napr</a:t>
            </a:r>
            <a:r>
              <a:rPr lang="en-GB" b="1" dirty="0"/>
              <a:t>. </a:t>
            </a:r>
            <a:r>
              <a:rPr lang="en-GB" b="1" dirty="0" err="1"/>
              <a:t>cez</a:t>
            </a:r>
            <a:r>
              <a:rPr lang="en-GB" b="1" dirty="0"/>
              <a:t> </a:t>
            </a:r>
            <a:r>
              <a:rPr lang="en-GB" b="1" dirty="0" smtClean="0"/>
              <a:t>SAIA;</a:t>
            </a:r>
            <a:r>
              <a:rPr lang="sk-SK" b="1" dirty="0"/>
              <a:t> </a:t>
            </a:r>
            <a:r>
              <a:rPr lang="en-GB" b="1" dirty="0" err="1" smtClean="0"/>
              <a:t>nadácie</a:t>
            </a:r>
            <a:r>
              <a:rPr lang="en-GB" b="1" dirty="0" smtClean="0"/>
              <a:t> </a:t>
            </a:r>
            <a:r>
              <a:rPr lang="en-GB" b="1" dirty="0" err="1"/>
              <a:t>atď</a:t>
            </a:r>
            <a:r>
              <a:rPr lang="en-GB" b="1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250734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ón − zasadacia miestnosť">
  <a:themeElements>
    <a:clrScheme name="Ion Boardroom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F1C4790-FE3C-4020-8CA7-00621DA7BB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TM02900722[[fn=Ión – zasadacia miestnosť]]</Template>
  <TotalTime>139</TotalTime>
  <Words>404</Words>
  <Application>Microsoft Office PowerPoint</Application>
  <PresentationFormat>Širokouhlá</PresentationFormat>
  <Paragraphs>84</Paragraphs>
  <Slides>15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Ión − zasadacia miestnosť</vt:lpstr>
      <vt:lpstr>ŠTÚDIUM V ZAHRANIČÍ V 2026/27</vt:lpstr>
      <vt:lpstr>AKÉ SÚ MOžNOSTI VYCESTOVAŤ?</vt:lpstr>
      <vt:lpstr>ŠTUDIJNÁ MOBILITA V 2026/27</vt:lpstr>
      <vt:lpstr>1.cez Erasmus+ do krajín EÚ</vt:lpstr>
      <vt:lpstr>2. cez Erasmus+ do krajín mimo EÚ</vt:lpstr>
      <vt:lpstr>Podpora na cestovné náklady*</vt:lpstr>
      <vt:lpstr>Študent s nedostatkom príležitostí**</vt:lpstr>
      <vt:lpstr>3. cez bilaterálnu dohodu</vt:lpstr>
      <vt:lpstr>4. ako Freemover</vt:lpstr>
      <vt:lpstr>Prezentácia programu PowerPoint</vt:lpstr>
      <vt:lpstr>PODMIENKY PRIHLÁSENIA</vt:lpstr>
      <vt:lpstr>AKO PREBIEHA VÝBEROVÉ KONANIE?</vt:lpstr>
      <vt:lpstr>NEZABÚDAJTE, ŽE:</vt:lpstr>
      <vt:lpstr>Kontakt: </vt:lpstr>
      <vt:lpstr>     ĎAKUJEME A TEŠÍME SA NA PRIHLÁŠKY 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ŠTÚDIUM V ZAHRANIČÍ V 2026/27</dc:title>
  <dc:creator>Zahranicne oddelenie</dc:creator>
  <cp:lastModifiedBy>Zahranicne oddelenie</cp:lastModifiedBy>
  <cp:revision>22</cp:revision>
  <dcterms:created xsi:type="dcterms:W3CDTF">2025-11-21T12:36:10Z</dcterms:created>
  <dcterms:modified xsi:type="dcterms:W3CDTF">2025-11-24T15:40:21Z</dcterms:modified>
</cp:coreProperties>
</file>